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4"/>
  </p:sldMasterIdLst>
  <p:notesMasterIdLst>
    <p:notesMasterId r:id="rId25"/>
  </p:notesMasterIdLst>
  <p:handoutMasterIdLst>
    <p:handoutMasterId r:id="rId26"/>
  </p:handoutMasterIdLst>
  <p:sldIdLst>
    <p:sldId id="379" r:id="rId5"/>
    <p:sldId id="257" r:id="rId6"/>
    <p:sldId id="273" r:id="rId7"/>
    <p:sldId id="258" r:id="rId8"/>
    <p:sldId id="259" r:id="rId9"/>
    <p:sldId id="260" r:id="rId10"/>
    <p:sldId id="395" r:id="rId11"/>
    <p:sldId id="26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390" r:id="rId22"/>
    <p:sldId id="391" r:id="rId23"/>
    <p:sldId id="388" r:id="rId24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7" clrIdx="0"/>
  <p:cmAuthor id="8" name="Microsoft Office User" initials="Office [8]" lastIdx="1" clrIdx="7"/>
  <p:cmAuthor id="2" name="Microsoft Office User" initials="Office [2]" lastIdx="1" clrIdx="1"/>
  <p:cmAuthor id="9" name="Microsoft Office User" initials="Office [9]" lastIdx="1" clrIdx="8"/>
  <p:cmAuthor id="3" name="Microsoft Office User" initials="Office [3]" lastIdx="1" clrIdx="2"/>
  <p:cmAuthor id="10" name="georgina manzi" initials="gm" lastIdx="12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EA2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8" autoAdjust="0"/>
    <p:restoredTop sz="96120" autoAdjust="0"/>
  </p:normalViewPr>
  <p:slideViewPr>
    <p:cSldViewPr snapToGrid="0" snapToObjects="1">
      <p:cViewPr varScale="1">
        <p:scale>
          <a:sx n="98" d="100"/>
          <a:sy n="98" d="100"/>
        </p:scale>
        <p:origin x="51" y="222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25/09/2019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9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76763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B6B9F-623E-447F-9EA6-8CCBE193C83C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4865490-7048-49CD-9599-BA57AC36F9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A17591-D3CC-49E5-ADBD-6AC0B47DB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D98F72-C275-4CD7-BAD4-3DD1894B4479}"/>
              </a:ext>
            </a:extLst>
          </p:cNvPr>
          <p:cNvSpPr txBox="1"/>
          <p:nvPr userDrawn="1"/>
        </p:nvSpPr>
        <p:spPr>
          <a:xfrm>
            <a:off x="1348149" y="436105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14C7D-2C5C-4BDD-B4A3-EF512400C58D}"/>
              </a:ext>
            </a:extLst>
          </p:cNvPr>
          <p:cNvSpPr txBox="1"/>
          <p:nvPr userDrawn="1"/>
        </p:nvSpPr>
        <p:spPr>
          <a:xfrm>
            <a:off x="5311170" y="305047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3FCA-8723-44AB-B49F-1D2FF0FC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53F6-6000-484E-AB59-9DCC40B2F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5E6CB-B3B3-4BD9-8411-C217623A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0A628-EA34-426A-8918-D6A59DAB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B0C-57F0-41FD-846F-7F6EEEBC718F}" type="datetimeFigureOut">
              <a:rPr lang="en-GB" smtClean="0"/>
              <a:t>25/09/2019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638F0-54FE-4427-B9F4-70262A76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BC99-F18F-4543-B72F-0B905552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DCAE1-0603-4CEC-812C-91DF28120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6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DD86E-D1A3-4925-8B94-147A63823AB9}"/>
              </a:ext>
            </a:extLst>
          </p:cNvPr>
          <p:cNvSpPr txBox="1"/>
          <p:nvPr userDrawn="1"/>
        </p:nvSpPr>
        <p:spPr>
          <a:xfrm>
            <a:off x="1348149" y="4370455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7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D28933-3FF6-40C5-B9AA-19CB549844AA}"/>
              </a:ext>
            </a:extLst>
          </p:cNvPr>
          <p:cNvSpPr txBox="1"/>
          <p:nvPr userDrawn="1"/>
        </p:nvSpPr>
        <p:spPr>
          <a:xfrm>
            <a:off x="2523805" y="4390743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80355-DD2D-49CA-A621-A82FC4FD89F8}"/>
              </a:ext>
            </a:extLst>
          </p:cNvPr>
          <p:cNvSpPr txBox="1"/>
          <p:nvPr userDrawn="1"/>
        </p:nvSpPr>
        <p:spPr>
          <a:xfrm>
            <a:off x="1927474" y="4459764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612" y="2094680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8D1B1-C69B-4C08-BE21-917D272F5215}"/>
              </a:ext>
            </a:extLst>
          </p:cNvPr>
          <p:cNvSpPr txBox="1"/>
          <p:nvPr userDrawn="1"/>
        </p:nvSpPr>
        <p:spPr>
          <a:xfrm>
            <a:off x="8743657" y="5071786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081283"/>
            <a:ext cx="11318899" cy="2646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600" spc="300" baseline="0" dirty="0">
                <a:solidFill>
                  <a:srgbClr val="E7232F"/>
                </a:solidFill>
                <a:latin typeface="Impact" panose="020B0806030902050204" pitchFamily="34" charset="0"/>
                <a:ea typeface="Gotham Book" panose="020B0604030504040204" pitchFamily="34" charset="0"/>
                <a:cs typeface="Gotham Book" panose="020B0604030504040204" pitchFamily="34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61D3A-98A4-474B-9581-5F39AD091EF9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B325129-626C-464D-8254-8254FE2F0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A3E8F-0B2D-4595-BF3A-4F0DACB2E5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7B2384-74FE-4FD0-8573-988427445EF1}"/>
              </a:ext>
            </a:extLst>
          </p:cNvPr>
          <p:cNvSpPr txBox="1"/>
          <p:nvPr userDrawn="1"/>
        </p:nvSpPr>
        <p:spPr>
          <a:xfrm>
            <a:off x="10862534" y="1095339"/>
            <a:ext cx="941283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2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2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461262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BE4B2-5231-44F7-AFD0-30A3C320D1E7}"/>
              </a:ext>
            </a:extLst>
          </p:cNvPr>
          <p:cNvSpPr txBox="1"/>
          <p:nvPr userDrawn="1"/>
        </p:nvSpPr>
        <p:spPr>
          <a:xfrm>
            <a:off x="363665" y="6234491"/>
            <a:ext cx="105670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6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6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ragg.io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wragg/Terraform-MetricStack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4EE-4D8C-453E-84E9-4B6B808D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81" y="2936611"/>
            <a:ext cx="7625940" cy="1600438"/>
          </a:xfrm>
        </p:spPr>
        <p:txBody>
          <a:bodyPr/>
          <a:lstStyle/>
          <a:p>
            <a:r>
              <a:rPr lang="en-GB" b="1" dirty="0">
                <a:latin typeface="Bo Chen Font" panose="02000500000000000000" pitchFamily="2" charset="0"/>
              </a:rPr>
              <a:t>Measure All The Things!</a:t>
            </a:r>
            <a:br>
              <a:rPr lang="en-GB" b="1" dirty="0">
                <a:latin typeface="Bo Chen Font" panose="02000500000000000000" pitchFamily="2" charset="0"/>
              </a:rPr>
            </a:br>
            <a:r>
              <a:rPr lang="en-GB" sz="3200" dirty="0">
                <a:latin typeface="Bo Chen Font" panose="02000500000000000000" pitchFamily="2" charset="0"/>
              </a:rPr>
              <a:t>With Influx, Grafana and </a:t>
            </a:r>
            <a:br>
              <a:rPr lang="en-GB" sz="3200" dirty="0">
                <a:latin typeface="Bo Chen Font" panose="02000500000000000000" pitchFamily="2" charset="0"/>
              </a:rPr>
            </a:br>
            <a:r>
              <a:rPr lang="en-GB" sz="3200" dirty="0">
                <a:latin typeface="Bo Chen Font" panose="02000500000000000000" pitchFamily="2" charset="0"/>
              </a:rPr>
              <a:t>PowerShell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C0CAFBA-60F2-42C1-B9D9-ABEDCE3C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 Wragg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4487B1-AA24-4C82-8AF1-0F3D4C25D71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92037" y="2285804"/>
            <a:ext cx="4599963" cy="457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2B7F-A2FC-469C-BC60-7ABD035D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with the Influx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1ACA-2473-48DD-B572-33F9A830E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380717" cy="4509288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Available via the PowerShell Gallery:</a:t>
            </a:r>
          </a:p>
          <a:p>
            <a:pPr lvl="1" algn="ctr"/>
            <a:b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</a:br>
            <a: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  <a:t>Install-Module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iterationMono NF" panose="02070409020205020404" pitchFamily="49" charset="0"/>
              </a:rPr>
              <a:t>Influx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iterationMono NF" panose="02070409020205020404" pitchFamily="49" charset="0"/>
              </a:rPr>
              <a:t>-Scope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iterationMono NF" panose="02070409020205020404" pitchFamily="49" charset="0"/>
              </a:rPr>
              <a:t>CurrentUser</a:t>
            </a: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Accepts input via hash tables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Generates the Influx line protocol for you (handles escaping)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Allows you to write multiple metrics with a single command</a:t>
            </a:r>
          </a:p>
          <a:p>
            <a:pPr marL="0" indent="0">
              <a:buNone/>
            </a:pPr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720E8-7F8B-424B-9EBE-8F115921B4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1462" y="1682711"/>
            <a:ext cx="6735922" cy="4956293"/>
          </a:xfrm>
        </p:spPr>
        <p:txBody>
          <a:bodyPr>
            <a:normAutofit fontScale="25000" lnSpcReduction="20000"/>
          </a:bodyPr>
          <a:lstStyle/>
          <a:p>
            <a:pPr lvl="1">
              <a:lnSpc>
                <a:spcPct val="120000"/>
              </a:lnSpc>
            </a:pPr>
            <a:r>
              <a:rPr lang="en-GB" sz="8000" dirty="0"/>
              <a:t>Usage Example:</a:t>
            </a:r>
            <a:endParaRPr lang="en-GB" sz="80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br>
              <a:rPr lang="en-GB" sz="3400" dirty="0">
                <a:solidFill>
                  <a:srgbClr val="A82D00"/>
                </a:solidFill>
                <a:latin typeface="LiterationMono NF" panose="02070409020205020404" pitchFamily="49" charset="0"/>
              </a:rPr>
            </a:br>
            <a:endParaRPr lang="en-GB" sz="44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Server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Database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'metrics'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Host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Region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'\Memory\Available 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MBytes'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$true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Memory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CPU 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Write-Influx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-Measure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'Server'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  <a:endParaRPr lang="en-GB" sz="4000" b="0" dirty="0"/>
          </a:p>
        </p:txBody>
      </p:sp>
    </p:spTree>
    <p:extLst>
      <p:ext uri="{BB962C8B-B14F-4D97-AF65-F5344CB8AC3E}">
        <p14:creationId xmlns:p14="http://schemas.microsoft.com/office/powerpoint/2010/main" val="665387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482-69F1-4FA2-81CD-0D1B13B5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via 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6B8D-4DEA-48A1-8D6E-6611FE28CB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sz="2400" dirty="0"/>
              <a:t>The Write-Influx cmdlet submits metrics via a TCP request. </a:t>
            </a:r>
          </a:p>
          <a:p>
            <a:pPr lvl="1"/>
            <a:r>
              <a:rPr lang="en-GB" sz="2400" dirty="0"/>
              <a:t>This could result in errors/delays in script execution if the endpoint is down or unreachable.</a:t>
            </a:r>
          </a:p>
          <a:p>
            <a:pPr lvl="1"/>
            <a:r>
              <a:rPr lang="en-GB" sz="2400" dirty="0"/>
              <a:t>The Influx PowerShell module has a cmdlet for communicating metrics to </a:t>
            </a:r>
            <a:r>
              <a:rPr lang="en-GB" sz="2400" dirty="0" err="1"/>
              <a:t>InfluxDB</a:t>
            </a:r>
            <a:r>
              <a:rPr lang="en-GB" sz="2400" dirty="0"/>
              <a:t> via UDP:</a:t>
            </a:r>
            <a:r>
              <a:rPr lang="en-GB" sz="2800" dirty="0"/>
              <a:t> </a:t>
            </a:r>
            <a:endParaRPr lang="en-GB" sz="2600" dirty="0"/>
          </a:p>
          <a:p>
            <a:pPr marL="0" indent="0" algn="ctr">
              <a:buNone/>
            </a:pPr>
            <a:r>
              <a:rPr lang="en-GB" sz="20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</a:t>
            </a:r>
            <a:r>
              <a:rPr lang="en-GB" sz="20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InfluxUDP</a:t>
            </a:r>
            <a:endParaRPr lang="en-GB" sz="2000" b="0" dirty="0"/>
          </a:p>
        </p:txBody>
      </p:sp>
      <p:pic>
        <p:nvPicPr>
          <p:cNvPr id="1026" name="Picture 2" descr="Image result for tcp vs udp meme">
            <a:extLst>
              <a:ext uri="{FF2B5EF4-FFF2-40B4-BE49-F238E27FC236}">
                <a16:creationId xmlns:a16="http://schemas.microsoft.com/office/drawing/2014/main" id="{C501DBF3-5612-4895-8EF3-264F12CF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0571"/>
            <a:ext cx="5571999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985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9E5-B941-4F84-9C37-2660281F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Monitoring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AB21-6DAA-49B7-B424-E2E3CEE954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should we monitor?</a:t>
            </a:r>
          </a:p>
          <a:p>
            <a:pPr lvl="1"/>
            <a:r>
              <a:rPr lang="en-GB" dirty="0"/>
              <a:t>Operating System / Infrastructure—Collect metrics for the health, performance and events that occur on your host systems and infrastructure.</a:t>
            </a:r>
          </a:p>
          <a:p>
            <a:pPr lvl="1"/>
            <a:r>
              <a:rPr lang="en-GB" dirty="0"/>
              <a:t>Application—Collect metrics from within the application, such as how long various internal logical tasks take to complete and where exceptions occur.</a:t>
            </a:r>
          </a:p>
          <a:p>
            <a:pPr lvl="1"/>
            <a:r>
              <a:rPr lang="en-GB" dirty="0"/>
              <a:t>Business Logic—Collect metrics that give the business insight in to the product, such as how many sales are made, the value of sales, and new user registrations.</a:t>
            </a:r>
          </a:p>
          <a:p>
            <a:pPr lvl="1"/>
            <a:r>
              <a:rPr lang="en-GB" dirty="0"/>
              <a:t>Deployment Pipeline—Collect metrics related to the deployment pipeline, such as how long deployments take to complete and the frequency and success of builds.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5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9D94-8D7F-439F-96A8-DE5C9F92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CPU / Memory / Disk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85B5-7FEA-4981-B372-AC5AA200A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dirty="0"/>
              <a:t>Probably best to use built in agents where available (particularly on Cloud Platforms)</a:t>
            </a:r>
          </a:p>
          <a:p>
            <a:pPr lvl="1"/>
            <a:r>
              <a:rPr lang="en-GB" dirty="0"/>
              <a:t>Failing that, on Windows this is easily done via WMI</a:t>
            </a:r>
          </a:p>
        </p:txBody>
      </p:sp>
    </p:spTree>
    <p:extLst>
      <p:ext uri="{BB962C8B-B14F-4D97-AF65-F5344CB8AC3E}">
        <p14:creationId xmlns:p14="http://schemas.microsoft.com/office/powerpoint/2010/main" val="2737113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EFD-35DE-4290-868A-3B828361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Alerting with Grafana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CB61C-6FA9-416E-AF10-EDDC4F6AD88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292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9E35B-892C-45E4-8EE1-4C892B9CE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System </a:t>
            </a:r>
            <a:r>
              <a:rPr lang="en-GB" dirty="0" err="1">
                <a:latin typeface="Bo Chen Font" panose="02000500000000000000" pitchFamily="2" charset="0"/>
              </a:rPr>
              <a:t>Startup</a:t>
            </a:r>
            <a:r>
              <a:rPr lang="en-GB" dirty="0">
                <a:latin typeface="Bo Chen Font" panose="02000500000000000000" pitchFamily="2" charset="0"/>
              </a:rPr>
              <a:t> 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E46397-411D-4B76-8CC1-E5F0DDE6FF4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482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5D0E-F6ED-4421-B4FB-319ADB3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Adding Annotations to Grafana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37FBF-023A-4D97-92A1-5160E3A6A47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2410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4F40-9AEC-4ABD-AB6B-6F73D64E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CCAFB-4FA7-42DE-A73F-EB2C1A7B478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4812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3997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DD3B8C-5B56-4A9D-A635-333686FF0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 r="5" b="330"/>
          <a:stretch/>
        </p:blipFill>
        <p:spPr>
          <a:xfrm>
            <a:off x="1066726" y="2438400"/>
            <a:ext cx="2774053" cy="2234887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5C15AB9-83CA-4DA1-B9BF-8F144D694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6880" y="2438400"/>
            <a:ext cx="6422848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DevOps Engineer (contractor) for </a:t>
            </a:r>
            <a:r>
              <a:rPr lang="en-US" dirty="0" err="1"/>
              <a:t>SolidSoft</a:t>
            </a:r>
            <a:r>
              <a:rPr lang="en-US" dirty="0"/>
              <a:t> Reply</a:t>
            </a:r>
          </a:p>
          <a:p>
            <a:pPr lvl="1"/>
            <a:r>
              <a:rPr lang="en-US" dirty="0"/>
              <a:t>Ops background, transitioned to DevOps a few years ago.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Presented at </a:t>
            </a:r>
            <a:r>
              <a:rPr lang="en-US" dirty="0" err="1"/>
              <a:t>PSDay</a:t>
            </a:r>
            <a:r>
              <a:rPr lang="en-US" dirty="0"/>
              <a:t> last year on Pester Testing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Twitter: @</a:t>
            </a:r>
            <a:r>
              <a:rPr lang="en-US" dirty="0" err="1"/>
              <a:t>markwragg</a:t>
            </a:r>
            <a:br>
              <a:rPr lang="en-US" dirty="0"/>
            </a:br>
            <a:r>
              <a:rPr lang="en-US" dirty="0"/>
              <a:t>Blog: </a:t>
            </a:r>
            <a:r>
              <a:rPr lang="en-US" dirty="0">
                <a:hlinkClick r:id="rId3"/>
              </a:rPr>
              <a:t>https://wragg.io</a:t>
            </a:r>
            <a:r>
              <a:rPr lang="en-US" dirty="0"/>
              <a:t>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84DE5-EFBF-458C-A068-8C1B2F58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012806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3A9E-5DFB-4B73-B831-66A740E7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A975-2AA9-471A-B5C7-BC5F16BD55C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en-GB" b="1" dirty="0"/>
              <a:t>Objectives:</a:t>
            </a:r>
          </a:p>
          <a:p>
            <a:pPr lvl="2"/>
            <a:r>
              <a:rPr lang="en-GB" dirty="0"/>
              <a:t>To introduce you to some interesting and free tools that you may not have seen/used before</a:t>
            </a:r>
          </a:p>
          <a:p>
            <a:pPr lvl="2"/>
            <a:r>
              <a:rPr lang="en-GB" dirty="0"/>
              <a:t>To inspire some creative use cases for dashboard / monitoring</a:t>
            </a:r>
          </a:p>
          <a:p>
            <a:pPr lvl="2"/>
            <a:endParaRPr lang="en-GB" sz="1300" dirty="0"/>
          </a:p>
          <a:p>
            <a:pPr lvl="1"/>
            <a:r>
              <a:rPr lang="en-GB" b="1" dirty="0"/>
              <a:t>Note:</a:t>
            </a:r>
          </a:p>
          <a:p>
            <a:pPr lvl="2"/>
            <a:r>
              <a:rPr lang="en-GB" dirty="0"/>
              <a:t>PowerShell can be used to gather monitoring data, but there may be better options for most simple metrics.</a:t>
            </a:r>
          </a:p>
          <a:p>
            <a:pPr lvl="2"/>
            <a:r>
              <a:rPr lang="en-GB" dirty="0"/>
              <a:t>The toolset described here probably shouldn’t be your only approach to monitoring.</a:t>
            </a:r>
          </a:p>
          <a:p>
            <a:pPr lvl="2"/>
            <a:r>
              <a:rPr lang="en-GB" dirty="0"/>
              <a:t>This talk doesn’t cover how to run these tools “in production”.</a:t>
            </a:r>
          </a:p>
        </p:txBody>
      </p:sp>
    </p:spTree>
    <p:extLst>
      <p:ext uri="{BB962C8B-B14F-4D97-AF65-F5344CB8AC3E}">
        <p14:creationId xmlns:p14="http://schemas.microsoft.com/office/powerpoint/2010/main" val="356938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986C-48BD-4E1B-9A97-4B87F441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Why Monitoring is Important  </a:t>
            </a:r>
            <a:r>
              <a:rPr lang="en-GB" sz="3200" dirty="0">
                <a:latin typeface="Bo Chen Font" panose="02000500000000000000" pitchFamily="2" charset="0"/>
              </a:rPr>
              <a:t>(for DevOps)</a:t>
            </a:r>
            <a:endParaRPr lang="en-GB" dirty="0">
              <a:latin typeface="Bo Chen Font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D441-5366-486D-8FF6-0559920A434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DevOps is about going faster and enabling experimentation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You can’t do those safely without seeing how the changes you make are impacting the product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Traditional monitoring focussed on availability. DevOps demands a focus on metrics and events.</a:t>
            </a:r>
          </a:p>
        </p:txBody>
      </p:sp>
      <p:pic>
        <p:nvPicPr>
          <p:cNvPr id="2050" name="Picture 2" descr="Image result for cartoon car crash">
            <a:extLst>
              <a:ext uri="{FF2B5EF4-FFF2-40B4-BE49-F238E27FC236}">
                <a16:creationId xmlns:a16="http://schemas.microsoft.com/office/drawing/2014/main" id="{EE1E2DB1-3E39-44C9-A262-B91A9910B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65" y="2075542"/>
            <a:ext cx="3707491" cy="37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8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CF39-78C8-4758-ADEE-2C6859E4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Beware “The Observer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2819-FB89-4EDC-90D8-84234EDB7C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582" y="1682712"/>
            <a:ext cx="5400000" cy="450928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b="1" i="1" dirty="0">
                <a:latin typeface="+mj-lt"/>
              </a:rPr>
              <a:t>“the observer effect</a:t>
            </a:r>
            <a:r>
              <a:rPr lang="en-GB" sz="2400" i="1" dirty="0">
                <a:latin typeface="+mj-lt"/>
              </a:rPr>
              <a:t> is the theory that the mere </a:t>
            </a:r>
            <a:r>
              <a:rPr lang="en-GB" sz="2400" b="1" i="1" dirty="0">
                <a:latin typeface="+mj-lt"/>
              </a:rPr>
              <a:t>observation</a:t>
            </a:r>
            <a:r>
              <a:rPr lang="en-GB" sz="2400" i="1" dirty="0">
                <a:latin typeface="+mj-lt"/>
              </a:rPr>
              <a:t> of a phenomenon inevitably changes that phenomenon. </a:t>
            </a:r>
          </a:p>
          <a:p>
            <a:pPr marL="0" indent="0">
              <a:buNone/>
            </a:pPr>
            <a:r>
              <a:rPr lang="en-GB" sz="2400" i="1" dirty="0">
                <a:latin typeface="+mj-lt"/>
              </a:rPr>
              <a:t>This is often the result of instruments that, by necessity, alter the state of what they measure in some manner.”</a:t>
            </a:r>
          </a:p>
        </p:txBody>
      </p:sp>
      <p:pic>
        <p:nvPicPr>
          <p:cNvPr id="1026" name="Picture 2" descr="Image result for observer effect cartoon">
            <a:extLst>
              <a:ext uri="{FF2B5EF4-FFF2-40B4-BE49-F238E27FC236}">
                <a16:creationId xmlns:a16="http://schemas.microsoft.com/office/drawing/2014/main" id="{1960DA69-8314-4186-8E87-A52A0C29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73" y="2666368"/>
            <a:ext cx="336635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6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FD05-892F-4175-89ED-C3FB38AC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Select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DE58-98B5-4043-AFBB-9C05270445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dirty="0"/>
              <a:t>Influx</a:t>
            </a:r>
          </a:p>
          <a:p>
            <a:pPr lvl="1"/>
            <a:r>
              <a:rPr lang="en-GB" dirty="0"/>
              <a:t>A time series database. </a:t>
            </a:r>
          </a:p>
          <a:p>
            <a:pPr lvl="1"/>
            <a:r>
              <a:rPr lang="en-GB" dirty="0"/>
              <a:t>Alternatives: Graphite, Prometheus, </a:t>
            </a:r>
            <a:r>
              <a:rPr lang="en-GB" dirty="0" err="1"/>
              <a:t>OpenTSDB</a:t>
            </a:r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Grafana</a:t>
            </a:r>
          </a:p>
          <a:p>
            <a:pPr lvl="1"/>
            <a:r>
              <a:rPr lang="en-GB" dirty="0"/>
              <a:t>Interactive dashboards / alerting.</a:t>
            </a:r>
          </a:p>
          <a:p>
            <a:pPr lvl="1"/>
            <a:r>
              <a:rPr lang="en-GB" dirty="0"/>
              <a:t>Alternatives: Graphite, </a:t>
            </a:r>
            <a:r>
              <a:rPr lang="en-GB" dirty="0" err="1"/>
              <a:t>Promteheus</a:t>
            </a:r>
            <a:r>
              <a:rPr lang="en-GB" dirty="0"/>
              <a:t>, Influx (The </a:t>
            </a:r>
            <a:r>
              <a:rPr lang="en-GB" dirty="0" err="1"/>
              <a:t>Chronograf</a:t>
            </a:r>
            <a:r>
              <a:rPr lang="en-GB" dirty="0"/>
              <a:t> component)</a:t>
            </a:r>
            <a:br>
              <a:rPr lang="en-GB" dirty="0"/>
            </a:br>
            <a:endParaRPr lang="en-GB" dirty="0"/>
          </a:p>
          <a:p>
            <a:r>
              <a:rPr lang="en-GB" dirty="0"/>
              <a:t>PowerShell</a:t>
            </a:r>
          </a:p>
          <a:p>
            <a:pPr lvl="1"/>
            <a:r>
              <a:rPr lang="en-GB" dirty="0"/>
              <a:t>Use scripts to collect metrics and transmit to Influx for visualisation with Grafana.</a:t>
            </a:r>
            <a:br>
              <a:rPr lang="en-GB" dirty="0"/>
            </a:br>
            <a:r>
              <a:rPr lang="en-GB" dirty="0"/>
              <a:t>Alternatives: Monitoring agents, Influx (</a:t>
            </a:r>
            <a:r>
              <a:rPr lang="en-GB" dirty="0" err="1"/>
              <a:t>Telegraf</a:t>
            </a:r>
            <a:r>
              <a:rPr lang="en-GB" dirty="0"/>
              <a:t> component)</a:t>
            </a:r>
          </a:p>
        </p:txBody>
      </p:sp>
    </p:spTree>
    <p:extLst>
      <p:ext uri="{BB962C8B-B14F-4D97-AF65-F5344CB8AC3E}">
        <p14:creationId xmlns:p14="http://schemas.microsoft.com/office/powerpoint/2010/main" val="342950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3E18-5B12-41EB-8804-10BE1985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Deploy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DB42-C519-47F9-AD9B-B9D8A6011B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en-GB" dirty="0"/>
              <a:t>Both Influx and Grafana are simple to install as Windows services using NSSM (Non-sucking Service Manager).</a:t>
            </a:r>
          </a:p>
          <a:p>
            <a:pPr lvl="1"/>
            <a:r>
              <a:rPr lang="en-GB" dirty="0"/>
              <a:t>Alternatively, I have a Terraform script to stand up a server on a VM in either Azure or AWS:</a:t>
            </a:r>
          </a:p>
          <a:p>
            <a:pPr lvl="2"/>
            <a:r>
              <a:rPr lang="en-GB" dirty="0">
                <a:hlinkClick r:id="rId2"/>
              </a:rPr>
              <a:t>https://github.com/markwragg/Terraform-MetricStack/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9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1B01-4B22-4466-8863-7EFCAF20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Recording Your First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6A96-07F5-4CF2-A32D-242D915DD6B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URI    </a:t>
            </a:r>
            <a:r>
              <a:rPr lang="fi-FI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fi-FI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'http://localhost:8086/write?db=metrics'</a:t>
            </a:r>
            <a:endParaRPr lang="fi-FI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Method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'POST'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$Hostname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1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((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|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Where-Object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{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$_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InstanceName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-</a:t>
            </a:r>
            <a:r>
              <a:rPr lang="en-GB" sz="1400" b="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eq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'_total'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})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cpu_load,host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Hostname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,region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 value=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Invoke-</a:t>
            </a:r>
            <a:r>
              <a:rPr lang="en-GB" sz="14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RestMethod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-Body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-Verbose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570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2CCE-E684-4FFA-BD91-D74DB0A13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Visualizing Your First Metric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0A8691D-EFD0-44C6-B532-A713C153AB0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73362" y="2495243"/>
            <a:ext cx="66452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31003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>
          <a:noFill/>
        </a:ln>
      </a:spPr>
      <a:bodyPr wrap="square" rtlCol="0" anchor="ctr">
        <a:spAutoFit/>
      </a:bodyPr>
      <a:lstStyle>
        <a:defPPr algn="l">
          <a:defRPr sz="1000" dirty="0">
            <a:solidFill>
              <a:schemeClr val="tx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9_Educators_Session_Template.potx" id="{B1D7DBAE-FC28-4AB4-958A-7DC4D3DCFF93}" vid="{EC004F7B-BE15-488C-BE0D-22D035564A63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8" ma:contentTypeDescription="Create a new document." ma:contentTypeScope="" ma:versionID="b8e2360f0c3c7258d70bf020c7fc6a7f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2e94910e6f381d18dd376578bb6da2ee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81C790-038A-4FA3-971F-71C30B2861C1}">
  <ds:schemaRefs>
    <ds:schemaRef ds:uri="http://purl.org/dc/elements/1.1/"/>
    <ds:schemaRef ds:uri="http://schemas.microsoft.com/office/2006/metadata/properties"/>
    <ds:schemaRef ds:uri="http://purl.org/dc/terms/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506c332-cce8-4a84-8131-71ce26cc497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8E166-B7DB-4414-9A8D-751D67DC6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6c332-cce8-4a84-8131-71ce26cc4975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PSDayUK_2019_Educators_Session_Template</Template>
  <TotalTime>22</TotalTime>
  <Words>556</Words>
  <Application>Microsoft Office PowerPoint</Application>
  <PresentationFormat>Widescreen</PresentationFormat>
  <Paragraphs>105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Bo Chen Font</vt:lpstr>
      <vt:lpstr>Gotham Book</vt:lpstr>
      <vt:lpstr>Helvetica</vt:lpstr>
      <vt:lpstr>Impact</vt:lpstr>
      <vt:lpstr>LiterationMono NF</vt:lpstr>
      <vt:lpstr>Times New Roman</vt:lpstr>
      <vt:lpstr>PSDay.UK</vt:lpstr>
      <vt:lpstr>Measure All The Things! With Influx, Grafana and  PowerShell</vt:lpstr>
      <vt:lpstr>About Me</vt:lpstr>
      <vt:lpstr>About this talk</vt:lpstr>
      <vt:lpstr>Why Monitoring is Important  (for DevOps)</vt:lpstr>
      <vt:lpstr>Beware “The Observer Effect”</vt:lpstr>
      <vt:lpstr>Select All The Tools</vt:lpstr>
      <vt:lpstr>Deploy All The Tools</vt:lpstr>
      <vt:lpstr>Recording Your First Metric</vt:lpstr>
      <vt:lpstr>Visualizing Your First Metric</vt:lpstr>
      <vt:lpstr>Writing Metrics with the Influx Module</vt:lpstr>
      <vt:lpstr>Writing Metrics via UDP</vt:lpstr>
      <vt:lpstr>Monitoring with PowerShell</vt:lpstr>
      <vt:lpstr>CPU / Memory / Disk</vt:lpstr>
      <vt:lpstr>Alerting with Grafana</vt:lpstr>
      <vt:lpstr>System Startup Events</vt:lpstr>
      <vt:lpstr>Adding Annotations to Grafana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All The Things! With Influx, Grafana and  PowerShell</dc:title>
  <dc:creator>Mark Wragg</dc:creator>
  <cp:lastModifiedBy>Mark Wragg</cp:lastModifiedBy>
  <cp:revision>3</cp:revision>
  <cp:lastPrinted>2017-03-02T10:00:34Z</cp:lastPrinted>
  <dcterms:created xsi:type="dcterms:W3CDTF">2019-09-25T15:32:48Z</dcterms:created>
  <dcterms:modified xsi:type="dcterms:W3CDTF">2019-09-25T15:58:12Z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